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7" r:id="rId2"/>
  </p:sldMasterIdLst>
  <p:notesMasterIdLst>
    <p:notesMasterId r:id="rId24"/>
  </p:notesMasterIdLst>
  <p:sldIdLst>
    <p:sldId id="256" r:id="rId3"/>
    <p:sldId id="286" r:id="rId4"/>
    <p:sldId id="271" r:id="rId5"/>
    <p:sldId id="274" r:id="rId6"/>
    <p:sldId id="284" r:id="rId7"/>
    <p:sldId id="290" r:id="rId8"/>
    <p:sldId id="287" r:id="rId9"/>
    <p:sldId id="272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36">
          <p15:clr>
            <a:srgbClr val="A4A3A4"/>
          </p15:clr>
        </p15:guide>
        <p15:guide id="3" orient="horz" pos="4020">
          <p15:clr>
            <a:srgbClr val="A4A3A4"/>
          </p15:clr>
        </p15:guide>
        <p15:guide id="4" pos="2880">
          <p15:clr>
            <a:srgbClr val="A4A3A4"/>
          </p15:clr>
        </p15:guide>
        <p15:guide id="5" pos="5511">
          <p15:clr>
            <a:srgbClr val="A4A3A4"/>
          </p15:clr>
        </p15:guide>
        <p15:guide id="6" pos="2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0090" autoAdjust="0"/>
  </p:normalViewPr>
  <p:slideViewPr>
    <p:cSldViewPr>
      <p:cViewPr varScale="1">
        <p:scale>
          <a:sx n="90" d="100"/>
          <a:sy n="90" d="100"/>
        </p:scale>
        <p:origin x="1776" y="80"/>
      </p:cViewPr>
      <p:guideLst>
        <p:guide orient="horz" pos="2160"/>
        <p:guide orient="horz" pos="436"/>
        <p:guide orient="horz" pos="4020"/>
        <p:guide pos="2880"/>
        <p:guide pos="5511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209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53504-65F3-4599-B69E-DF55507BDEE0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1B0CE-FBFE-4FCA-9D99-DC8283BF20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44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96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0" y="1268760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4296" y="5733256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973852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5628704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234125"/>
            <a:ext cx="1224136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17232"/>
            <a:ext cx="648072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8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53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677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6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46852"/>
            <a:ext cx="738064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6120213"/>
            <a:ext cx="738064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0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qe.net/projects/wind32diskimage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aspberry.org/download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524000" y="4038600"/>
            <a:ext cx="6400800" cy="1847056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라즈베리파</a:t>
            </a:r>
            <a:r>
              <a:rPr lang="ko-KR" altLang="en-US" dirty="0" err="1"/>
              <a:t>이</a:t>
            </a:r>
            <a:r>
              <a:rPr lang="ko-KR" altLang="en-US" dirty="0" err="1" smtClean="0"/>
              <a:t>란</a:t>
            </a:r>
            <a:r>
              <a:rPr lang="en-US" altLang="ko-KR" dirty="0" smtClean="0"/>
              <a:t>?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132856"/>
            <a:ext cx="7772400" cy="1470025"/>
          </a:xfrm>
        </p:spPr>
        <p:txBody>
          <a:bodyPr/>
          <a:lstStyle/>
          <a:p>
            <a:r>
              <a:rPr lang="ko-KR" altLang="en-US" dirty="0" err="1" smtClean="0"/>
              <a:t>라즈베리파</a:t>
            </a:r>
            <a:r>
              <a:rPr lang="ko-KR" altLang="en-US" dirty="0" err="1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371600" y="3886200"/>
            <a:ext cx="6400800" cy="1847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None/>
              <a:defRPr sz="1800" u="none" kern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rgbClr val="FF9933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rgbClr val="FF9933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시스템 디스크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Win32DiskImager </a:t>
            </a:r>
            <a:r>
              <a:rPr lang="ko-KR" altLang="en-US" dirty="0" smtClean="0"/>
              <a:t>다운로드 및 설치</a:t>
            </a:r>
            <a:endParaRPr lang="en-US" altLang="ko-KR" dirty="0" smtClean="0"/>
          </a:p>
          <a:p>
            <a:pPr lvl="2"/>
            <a:r>
              <a:rPr lang="en-US" altLang="ko-KR" u="sng" dirty="0" smtClean="0">
                <a:hlinkClick r:id="rId3"/>
              </a:rPr>
              <a:t>http</a:t>
            </a:r>
            <a:r>
              <a:rPr lang="en-US" altLang="ko-KR" u="sng" dirty="0">
                <a:hlinkClick r:id="rId3"/>
              </a:rPr>
              <a:t>://</a:t>
            </a:r>
            <a:r>
              <a:rPr lang="en-US" altLang="ko-KR" u="sng" dirty="0" smtClean="0">
                <a:hlinkClick r:id="rId3"/>
              </a:rPr>
              <a:t>sourceforqe.net/projects/wind32diskimager/</a:t>
            </a:r>
            <a:r>
              <a:rPr lang="en-US" altLang="ko-KR" u="sng" dirty="0" smtClean="0"/>
              <a:t> </a:t>
            </a:r>
            <a:r>
              <a:rPr lang="ko-KR" altLang="en-US" dirty="0" smtClean="0"/>
              <a:t>에서</a:t>
            </a:r>
            <a:r>
              <a:rPr lang="ko-KR" altLang="ko-KR" dirty="0" smtClean="0"/>
              <a:t> </a:t>
            </a:r>
            <a:r>
              <a:rPr lang="ko-KR" altLang="ko-KR" dirty="0"/>
              <a:t>아래 표시된</a:t>
            </a:r>
            <a:r>
              <a:rPr lang="en-US" altLang="ko-KR" dirty="0"/>
              <a:t> Download </a:t>
            </a:r>
            <a:r>
              <a:rPr lang="ko-KR" altLang="ko-KR" dirty="0"/>
              <a:t>버튼을 </a:t>
            </a:r>
            <a:r>
              <a:rPr lang="ko-KR" altLang="ko-KR" dirty="0" smtClean="0"/>
              <a:t>클릭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다운로드한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Win32DiskImager-0.9.5-install.exe </a:t>
            </a:r>
            <a:r>
              <a:rPr lang="ko-KR" altLang="en-US" dirty="0" smtClean="0"/>
              <a:t>파일 실행 및 설치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068960"/>
            <a:ext cx="720080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시스템 디스크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Raspbian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2"/>
            <a:r>
              <a:rPr lang="en-US" altLang="ko-KR" u="sng" dirty="0" smtClean="0">
                <a:hlinkClick r:id="rId3"/>
              </a:rPr>
              <a:t>http</a:t>
            </a:r>
            <a:r>
              <a:rPr lang="en-US" altLang="ko-KR" u="sng" dirty="0">
                <a:hlinkClick r:id="rId3"/>
              </a:rPr>
              <a:t>://</a:t>
            </a:r>
            <a:r>
              <a:rPr lang="en-US" altLang="ko-KR" u="sng" dirty="0" smtClean="0">
                <a:hlinkClick r:id="rId3"/>
              </a:rPr>
              <a:t>raspberry.org/downloads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ko-KR" altLang="ko-KR" dirty="0" smtClean="0"/>
              <a:t>다운로드 </a:t>
            </a:r>
            <a:r>
              <a:rPr lang="ko-KR" altLang="ko-KR" dirty="0"/>
              <a:t>링크를 </a:t>
            </a:r>
            <a:r>
              <a:rPr lang="ko-KR" altLang="ko-KR" dirty="0" smtClean="0"/>
              <a:t>클릭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NOOBS</a:t>
            </a:r>
            <a:endParaRPr lang="en-US" altLang="ko-KR" dirty="0"/>
          </a:p>
          <a:p>
            <a:pPr lvl="3"/>
            <a:r>
              <a:rPr lang="ko-KR" altLang="en-US" sz="1400" dirty="0"/>
              <a:t>압축파일 </a:t>
            </a:r>
            <a:r>
              <a:rPr lang="ko-KR" altLang="en-US" sz="1400" dirty="0" smtClean="0"/>
              <a:t>형태</a:t>
            </a:r>
            <a:endParaRPr lang="en-US" altLang="ko-KR" sz="1400" dirty="0" smtClean="0"/>
          </a:p>
          <a:p>
            <a:pPr lvl="3"/>
            <a:r>
              <a:rPr lang="ko-KR" altLang="en-US" sz="1400" dirty="0" smtClean="0"/>
              <a:t>사용자는 압축 해제된 </a:t>
            </a:r>
            <a:r>
              <a:rPr lang="ko-KR" altLang="en-US" sz="1400" dirty="0"/>
              <a:t>여러 파일들을 </a:t>
            </a:r>
            <a:r>
              <a:rPr lang="en-US" altLang="ko-KR" sz="1400" dirty="0"/>
              <a:t>Micro SD </a:t>
            </a:r>
            <a:r>
              <a:rPr lang="ko-KR" altLang="en-US" sz="1400" dirty="0"/>
              <a:t>카드에 </a:t>
            </a:r>
            <a:r>
              <a:rPr lang="ko-KR" altLang="en-US" sz="1400" dirty="0" smtClean="0"/>
              <a:t>복사</a:t>
            </a:r>
            <a:endParaRPr lang="en-US" altLang="ko-KR" sz="1400" dirty="0" smtClean="0"/>
          </a:p>
          <a:p>
            <a:pPr lvl="3"/>
            <a:r>
              <a:rPr lang="ko-KR" altLang="en-US" sz="1400" dirty="0" smtClean="0"/>
              <a:t>운영체제 설치과정 </a:t>
            </a:r>
            <a:r>
              <a:rPr lang="en-US" altLang="ko-KR" sz="1400" dirty="0"/>
              <a:t>HDMI</a:t>
            </a:r>
            <a:r>
              <a:rPr lang="ko-KR" altLang="en-US" sz="1400" dirty="0"/>
              <a:t>로 연결된 모니터에서 확인 </a:t>
            </a:r>
            <a:r>
              <a:rPr lang="ko-KR" altLang="en-US" sz="1400" dirty="0" smtClean="0"/>
              <a:t>가능</a:t>
            </a:r>
            <a:endParaRPr lang="en-US" altLang="ko-KR" sz="1400" dirty="0" smtClean="0"/>
          </a:p>
          <a:p>
            <a:pPr lvl="3"/>
            <a:r>
              <a:rPr lang="ko-KR" altLang="en-US" sz="1400" dirty="0" smtClean="0"/>
              <a:t>설치 </a:t>
            </a:r>
            <a:r>
              <a:rPr lang="ko-KR" altLang="en-US" sz="1400" dirty="0"/>
              <a:t>과정 중 운영체제 관련 설정사항 선택하여 진행</a:t>
            </a:r>
          </a:p>
          <a:p>
            <a:pPr lvl="2"/>
            <a:r>
              <a:rPr lang="en-US" altLang="ko-KR" dirty="0" smtClean="0"/>
              <a:t>RASPBIAN</a:t>
            </a:r>
            <a:endParaRPr lang="en-US" altLang="ko-KR" dirty="0"/>
          </a:p>
          <a:p>
            <a:pPr lvl="3"/>
            <a:r>
              <a:rPr lang="ko-KR" altLang="en-US" sz="1400" dirty="0"/>
              <a:t>이미 설치된 운영체제 및  어플리케이션들이 하나의 이미지 파일로 만들어진 </a:t>
            </a:r>
            <a:r>
              <a:rPr lang="ko-KR" altLang="en-US" sz="1400" dirty="0" smtClean="0"/>
              <a:t>상태</a:t>
            </a:r>
            <a:endParaRPr lang="en-US" altLang="ko-KR" sz="1400" dirty="0" smtClean="0"/>
          </a:p>
          <a:p>
            <a:pPr lvl="3"/>
            <a:r>
              <a:rPr lang="en-US" altLang="ko-KR" sz="1400" dirty="0" smtClean="0"/>
              <a:t> </a:t>
            </a:r>
            <a:r>
              <a:rPr lang="ko-KR" altLang="en-US" sz="1400" dirty="0"/>
              <a:t>전용 유틸리티를 사용하여 </a:t>
            </a:r>
            <a:r>
              <a:rPr lang="en-US" altLang="ko-KR" sz="1400" dirty="0"/>
              <a:t>Micro SD </a:t>
            </a:r>
            <a:r>
              <a:rPr lang="ko-KR" altLang="en-US" sz="1400" dirty="0"/>
              <a:t>카드에 </a:t>
            </a:r>
            <a:r>
              <a:rPr lang="ko-KR" altLang="en-US" sz="1400" dirty="0" smtClean="0"/>
              <a:t>기록</a:t>
            </a:r>
            <a:endParaRPr lang="ko-KR" altLang="en-US" sz="1400" dirty="0"/>
          </a:p>
          <a:p>
            <a:pPr lvl="2"/>
            <a:endParaRPr lang="en-US" altLang="ko-KR" dirty="0" smtClean="0"/>
          </a:p>
        </p:txBody>
      </p:sp>
      <p:pic>
        <p:nvPicPr>
          <p:cNvPr id="5" name="그림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57" y="4181822"/>
            <a:ext cx="5760085" cy="241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시스템 디스크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Raspbian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“Download ZIP”</a:t>
            </a:r>
            <a:r>
              <a:rPr lang="ko-KR" altLang="en-US" dirty="0" smtClean="0"/>
              <a:t>을 클릭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재단의 공식 시스템 이미지 </a:t>
            </a:r>
            <a:r>
              <a:rPr lang="en-US" altLang="ko-KR" dirty="0" smtClean="0"/>
              <a:t>RASPBIAN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ZIP </a:t>
            </a:r>
            <a:r>
              <a:rPr lang="ko-KR" altLang="en-US" dirty="0" smtClean="0"/>
              <a:t>파일 압축 해제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(2016.11.25</a:t>
            </a:r>
            <a:r>
              <a:rPr lang="ko-KR" altLang="en-US" dirty="0" smtClean="0"/>
              <a:t>일자 </a:t>
            </a:r>
            <a:r>
              <a:rPr lang="en-US" altLang="ko-KR" dirty="0" smtClean="0"/>
              <a:t>2016-11-25-raspbian-jessie.img) </a:t>
            </a:r>
            <a:r>
              <a:rPr lang="ko-KR" altLang="en-US" dirty="0" smtClean="0"/>
              <a:t>위치 기억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692275" y="3573016"/>
            <a:ext cx="5759450" cy="1839595"/>
            <a:chOff x="1692275" y="3573016"/>
            <a:chExt cx="5759450" cy="1839595"/>
          </a:xfrm>
        </p:grpSpPr>
        <p:pic>
          <p:nvPicPr>
            <p:cNvPr id="7" name="그림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692275" y="3573016"/>
              <a:ext cx="5759450" cy="183959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707532" y="4521600"/>
              <a:ext cx="762000" cy="2571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2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시스템 디스크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8GB </a:t>
            </a:r>
            <a:r>
              <a:rPr lang="ko-KR" altLang="en-US" dirty="0" smtClean="0"/>
              <a:t>이상의 </a:t>
            </a:r>
            <a:r>
              <a:rPr lang="en-US" altLang="ko-KR" dirty="0" smtClean="0"/>
              <a:t>Micro SD </a:t>
            </a:r>
            <a:r>
              <a:rPr lang="ko-KR" altLang="en-US" dirty="0" smtClean="0"/>
              <a:t>카드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331640" y="2981322"/>
            <a:ext cx="7031057" cy="2339976"/>
            <a:chOff x="2022982" y="3717030"/>
            <a:chExt cx="7031057" cy="2339976"/>
          </a:xfrm>
        </p:grpSpPr>
        <p:pic>
          <p:nvPicPr>
            <p:cNvPr id="9" name="Picture 2" descr="C:\Users\Administrator\Desktop\KakaoTalk_20170712_162917049.jp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19007" r="15833" b="17024"/>
            <a:stretch/>
          </p:blipFill>
          <p:spPr bwMode="auto">
            <a:xfrm>
              <a:off x="2022982" y="3717031"/>
              <a:ext cx="1965325" cy="2339975"/>
            </a:xfrm>
            <a:prstGeom prst="rect">
              <a:avLst/>
            </a:prstGeom>
            <a:noFill/>
            <a:extLst/>
          </p:spPr>
        </p:pic>
        <p:pic>
          <p:nvPicPr>
            <p:cNvPr id="10" name="그림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191334" y="3717030"/>
              <a:ext cx="3862705" cy="2339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95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시스템 디스크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Win32DiskImager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시작</a:t>
            </a:r>
            <a:r>
              <a:rPr lang="en-US" altLang="ko-KR" dirty="0" smtClean="0"/>
              <a:t>-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-Image Writer-Wind32DiskImager</a:t>
            </a:r>
          </a:p>
          <a:p>
            <a:pPr lvl="1"/>
            <a:r>
              <a:rPr lang="ko-KR" altLang="en-US" dirty="0" smtClean="0"/>
              <a:t>폴더 아이콘 클릭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다운로드한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파일 선택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611560" y="3640940"/>
            <a:ext cx="3599815" cy="1795780"/>
            <a:chOff x="2772092" y="1844824"/>
            <a:chExt cx="3599815" cy="1795780"/>
          </a:xfrm>
        </p:grpSpPr>
        <p:pic>
          <p:nvPicPr>
            <p:cNvPr id="7" name="그림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772092" y="1844824"/>
              <a:ext cx="3599815" cy="1795780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5474196" y="2132856"/>
              <a:ext cx="403860" cy="414655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004048" y="3437056"/>
            <a:ext cx="3599815" cy="22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시스템 디스크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Device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디스크의 모든 내용이 지워지므로 유의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“Write”</a:t>
            </a:r>
            <a:r>
              <a:rPr lang="ko-KR" altLang="en-US" dirty="0" smtClean="0"/>
              <a:t>를 클릭하여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파일 기록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611560" y="3505463"/>
            <a:ext cx="3599815" cy="1786890"/>
            <a:chOff x="2772092" y="2535555"/>
            <a:chExt cx="3599815" cy="1786890"/>
          </a:xfrm>
        </p:grpSpPr>
        <p:pic>
          <p:nvPicPr>
            <p:cNvPr id="9" name="그림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772092" y="2535555"/>
              <a:ext cx="3599815" cy="1786890"/>
            </a:xfrm>
            <a:prstGeom prst="rect">
              <a:avLst/>
            </a:prstGeom>
          </p:spPr>
        </p:pic>
        <p:sp>
          <p:nvSpPr>
            <p:cNvPr id="10" name="타원 9"/>
            <p:cNvSpPr/>
            <p:nvPr/>
          </p:nvSpPr>
          <p:spPr>
            <a:xfrm>
              <a:off x="5762228" y="2809503"/>
              <a:ext cx="584835" cy="37211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932039" y="3505463"/>
            <a:ext cx="3599815" cy="1786890"/>
            <a:chOff x="4932040" y="3175630"/>
            <a:chExt cx="3599815" cy="1786890"/>
          </a:xfrm>
        </p:grpSpPr>
        <p:pic>
          <p:nvPicPr>
            <p:cNvPr id="13" name="그림 12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32040" y="3175630"/>
              <a:ext cx="3599815" cy="1786890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7120855" y="4437112"/>
              <a:ext cx="775970" cy="37211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6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시스템 디스크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덮어쓰기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에 대해 확인 클릭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기록 실행 및 완료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755576" y="3509000"/>
            <a:ext cx="3599815" cy="1414780"/>
            <a:chOff x="2772092" y="2721610"/>
            <a:chExt cx="3599815" cy="1414780"/>
          </a:xfrm>
        </p:grpSpPr>
        <p:pic>
          <p:nvPicPr>
            <p:cNvPr id="11" name="그림 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772092" y="2721610"/>
              <a:ext cx="3599815" cy="1414780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4629150" y="3686810"/>
              <a:ext cx="775970" cy="37211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860030" y="2590165"/>
            <a:ext cx="3599815" cy="3453130"/>
            <a:chOff x="4644008" y="2280920"/>
            <a:chExt cx="3599815" cy="3453130"/>
          </a:xfrm>
        </p:grpSpPr>
        <p:pic>
          <p:nvPicPr>
            <p:cNvPr id="15" name="그림 1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644008" y="2280920"/>
              <a:ext cx="3599815" cy="1769110"/>
            </a:xfrm>
            <a:prstGeom prst="rect">
              <a:avLst/>
            </a:prstGeom>
          </p:spPr>
        </p:pic>
        <p:pic>
          <p:nvPicPr>
            <p:cNvPr id="16" name="그림 15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97" y="4197350"/>
              <a:ext cx="2159635" cy="153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2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운영체제 파티션 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라즈비안</a:t>
            </a:r>
            <a:r>
              <a:rPr lang="ko-KR" altLang="en-US" dirty="0" smtClean="0"/>
              <a:t> 이미지 파일 확인</a:t>
            </a:r>
            <a:endParaRPr lang="en-US" altLang="ko-KR" dirty="0" smtClean="0"/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2688778" y="1700808"/>
            <a:ext cx="3768725" cy="251968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058669" y="4437112"/>
            <a:ext cx="5026660" cy="17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운영체제 파티션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왼쪽 하단의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아이콘 클릭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및 파일 검색 </a:t>
            </a:r>
            <a:r>
              <a:rPr lang="en-US" altLang="ko-KR" dirty="0" smtClean="0"/>
              <a:t>- “</a:t>
            </a:r>
            <a:r>
              <a:rPr lang="ko-KR" altLang="en-US" dirty="0" smtClean="0"/>
              <a:t>하드디스크 만들기 및 포맷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하드디스크 만들기 및 포맷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부트영역</a:t>
            </a:r>
            <a:r>
              <a:rPr lang="en-US" altLang="ko-KR" dirty="0"/>
              <a:t>(63 MB) : </a:t>
            </a:r>
            <a:r>
              <a:rPr lang="ko-KR" altLang="en-US" dirty="0" err="1"/>
              <a:t>펌웨어</a:t>
            </a:r>
            <a:r>
              <a:rPr lang="en-US" altLang="ko-KR" dirty="0"/>
              <a:t>, </a:t>
            </a: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커널</a:t>
            </a:r>
            <a:r>
              <a:rPr lang="ko-KR" altLang="en-US" dirty="0"/>
              <a:t> 및 부팅에 필요한 설정파일</a:t>
            </a:r>
            <a:r>
              <a:rPr lang="en-US" altLang="ko-KR" dirty="0"/>
              <a:t>, FAT12</a:t>
            </a:r>
            <a:r>
              <a:rPr lang="ko-KR" altLang="en-US" dirty="0"/>
              <a:t>파일시스템으로 구성</a:t>
            </a:r>
          </a:p>
          <a:p>
            <a:pPr lvl="1"/>
            <a:r>
              <a:rPr lang="ko-KR" altLang="en-US" dirty="0" smtClean="0"/>
              <a:t>루트영역</a:t>
            </a:r>
            <a:r>
              <a:rPr lang="en-US" altLang="ko-KR" dirty="0"/>
              <a:t>(4.01GB) : </a:t>
            </a:r>
            <a:r>
              <a:rPr lang="ko-KR" altLang="en-US" dirty="0" err="1"/>
              <a:t>리눅스</a:t>
            </a:r>
            <a:r>
              <a:rPr lang="ko-KR" altLang="en-US" dirty="0"/>
              <a:t> 상에서 사용되는 각종 어플리케이션 파일들</a:t>
            </a:r>
            <a:r>
              <a:rPr lang="en-US" altLang="ko-KR" dirty="0"/>
              <a:t>, EXT4 </a:t>
            </a:r>
            <a:r>
              <a:rPr lang="ko-KR" altLang="en-US" dirty="0"/>
              <a:t>파일 시스템으로 구성</a:t>
            </a:r>
          </a:p>
          <a:p>
            <a:pPr lvl="1"/>
            <a:r>
              <a:rPr lang="ko-KR" altLang="en-US" dirty="0" smtClean="0"/>
              <a:t>할당되지 </a:t>
            </a:r>
            <a:r>
              <a:rPr lang="ko-KR" altLang="en-US" dirty="0"/>
              <a:t>않은 영역</a:t>
            </a:r>
            <a:r>
              <a:rPr lang="en-US" altLang="ko-KR" dirty="0"/>
              <a:t>(3.28 GB) : </a:t>
            </a:r>
            <a:r>
              <a:rPr lang="ko-KR" altLang="en-US" dirty="0"/>
              <a:t>파티션 확장을 통하여 루트 영역으로 포함될 수 있음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92275" y="2420888"/>
            <a:ext cx="5759450" cy="15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콘솔 연결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라즈베리파이에</a:t>
            </a:r>
            <a:r>
              <a:rPr lang="ko-KR" altLang="en-US" dirty="0" smtClean="0"/>
              <a:t> 시스템 디스크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</a:t>
            </a:r>
            <a:r>
              <a:rPr lang="en-US" altLang="ko-KR" dirty="0" smtClean="0"/>
              <a:t>, Ethernet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전원 연결</a:t>
            </a:r>
            <a:endParaRPr lang="en-US" altLang="ko-KR" dirty="0" smtClean="0"/>
          </a:p>
        </p:txBody>
      </p:sp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2276872"/>
            <a:ext cx="612068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2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부팅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전원 </a:t>
            </a:r>
            <a:r>
              <a:rPr lang="ko-KR" altLang="en-US" dirty="0" err="1" smtClean="0"/>
              <a:t>열결</a:t>
            </a:r>
            <a:r>
              <a:rPr lang="ko-KR" altLang="en-US" dirty="0" smtClean="0"/>
              <a:t> 후 부팅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부팅 후 계정과 암호 입력</a:t>
            </a:r>
            <a:endParaRPr lang="en-US" altLang="ko-KR" dirty="0" smtClean="0"/>
          </a:p>
        </p:txBody>
      </p:sp>
      <p:pic>
        <p:nvPicPr>
          <p:cNvPr id="6" name="그림 5" descr="C:\Users\Administrator\Desktop\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2276872"/>
            <a:ext cx="6120680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84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부팅 완료 후</a:t>
            </a:r>
            <a:r>
              <a:rPr lang="en-US" altLang="ko-KR" dirty="0" smtClean="0"/>
              <a:t>, X-Windows </a:t>
            </a:r>
            <a:r>
              <a:rPr lang="ko-KR" altLang="en-US" dirty="0" smtClean="0"/>
              <a:t>실행</a:t>
            </a:r>
            <a:endParaRPr lang="en-US" altLang="ko-KR" dirty="0" smtClean="0"/>
          </a:p>
        </p:txBody>
      </p:sp>
      <p:pic>
        <p:nvPicPr>
          <p:cNvPr id="4" name="그림 3"/>
          <p:cNvPicPr/>
          <p:nvPr/>
        </p:nvPicPr>
        <p:blipFill rotWithShape="1">
          <a:blip r:embed="rId3"/>
          <a:srcRect t="6289" r="2839" b="4797"/>
          <a:stretch/>
        </p:blipFill>
        <p:spPr>
          <a:xfrm>
            <a:off x="1295636" y="1772816"/>
            <a:ext cx="655272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4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</a:t>
            </a:r>
            <a:r>
              <a:rPr lang="ko-KR" altLang="en-US" dirty="0" err="1"/>
              <a:t>이</a:t>
            </a:r>
            <a:r>
              <a:rPr lang="ko-KR" altLang="en-US" dirty="0" err="1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현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재단이사 </a:t>
            </a:r>
            <a:r>
              <a:rPr lang="ko-KR" altLang="en-US" dirty="0" err="1" smtClean="0"/>
              <a:t>에반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업튼이</a:t>
            </a:r>
            <a:r>
              <a:rPr lang="ko-KR" altLang="en-US" dirty="0" smtClean="0"/>
              <a:t> 개발</a:t>
            </a:r>
            <a:endParaRPr lang="en-US" altLang="ko-KR" dirty="0" smtClean="0"/>
          </a:p>
          <a:p>
            <a:r>
              <a:rPr lang="ko-KR" altLang="en-US" dirty="0" err="1" smtClean="0"/>
              <a:t>캠브리지대학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재직당시</a:t>
            </a:r>
            <a:r>
              <a:rPr lang="ko-KR" altLang="en-US" dirty="0" smtClean="0"/>
              <a:t> 학생들의 시스템에 대한 이해도 향상을 위해 개발</a:t>
            </a:r>
            <a:endParaRPr lang="en-US" altLang="ko-KR" dirty="0" smtClean="0"/>
          </a:p>
          <a:p>
            <a:r>
              <a:rPr lang="ko-KR" altLang="en-US" dirty="0" smtClean="0"/>
              <a:t>기초 컴퓨터 교육 목적으로 시작한 프로젝트에서 비롯됨 </a:t>
            </a:r>
            <a:endParaRPr lang="en-US" altLang="ko-KR" dirty="0" smtClean="0"/>
          </a:p>
          <a:p>
            <a:r>
              <a:rPr lang="ko-KR" altLang="en-US" dirty="0" smtClean="0"/>
              <a:t>신용카드 크기의 </a:t>
            </a:r>
            <a:r>
              <a:rPr lang="en-US" altLang="ko-KR" dirty="0" smtClean="0"/>
              <a:t>SBC(Single Board Computer)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1664" y="6112960"/>
            <a:ext cx="3148688" cy="4116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출처 </a:t>
            </a:r>
            <a:r>
              <a:rPr lang="en-US" altLang="ko-KR" sz="1000" smtClean="0">
                <a:solidFill>
                  <a:schemeClr val="bg1"/>
                </a:solidFill>
              </a:rPr>
              <a:t>: </a:t>
            </a:r>
            <a:r>
              <a:rPr lang="ko-KR" altLang="en-US" sz="1000" smtClean="0">
                <a:solidFill>
                  <a:schemeClr val="bg1"/>
                </a:solidFill>
              </a:rPr>
              <a:t>에릭슨</a:t>
            </a:r>
            <a:r>
              <a:rPr lang="en-US" altLang="ko-KR" sz="1000" smtClean="0">
                <a:solidFill>
                  <a:schemeClr val="bg1"/>
                </a:solidFill>
              </a:rPr>
              <a:t>(www.ericsson.com/uxblog/2012/04)</a:t>
            </a:r>
            <a:endParaRPr lang="ko-KR" altLang="en-US" sz="1000" smtClean="0">
              <a:solidFill>
                <a:schemeClr val="bg1"/>
              </a:solidFill>
            </a:endParaRPr>
          </a:p>
        </p:txBody>
      </p:sp>
      <p:pic>
        <p:nvPicPr>
          <p:cNvPr id="6" name="그림 5" descr="C:\Users\Administrator\Desktop\Raspberry-Pi-3-1-1619x108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960" y="3140968"/>
            <a:ext cx="4316095" cy="28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9" y="2492896"/>
            <a:ext cx="49911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ARM </a:t>
            </a:r>
            <a:r>
              <a:rPr lang="ko-KR" altLang="en-US" dirty="0" smtClean="0"/>
              <a:t>프로세서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Linux </a:t>
            </a:r>
            <a:r>
              <a:rPr lang="ko-KR" altLang="en-US" dirty="0" smtClean="0"/>
              <a:t>운영체제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프로그램을 제어 가능한 </a:t>
            </a:r>
            <a:r>
              <a:rPr lang="en-US" altLang="ko-KR" dirty="0" smtClean="0"/>
              <a:t>H/W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저렴한 가격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863588" y="2542803"/>
            <a:ext cx="7416824" cy="36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6165304"/>
            <a:ext cx="4896544" cy="2286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ko-KR" sz="1050" dirty="0" err="1"/>
              <a:t>라즈베리파이</a:t>
            </a:r>
            <a:r>
              <a:rPr lang="ko-KR" altLang="ko-KR" sz="1050" dirty="0"/>
              <a:t> 공식 홈페이지</a:t>
            </a:r>
            <a:r>
              <a:rPr lang="en-US" altLang="ko-KR" sz="1050" dirty="0"/>
              <a:t>(</a:t>
            </a:r>
            <a:r>
              <a:rPr lang="en-US" altLang="ko-KR" sz="1050" u="sng" dirty="0">
                <a:hlinkClick r:id="rId3"/>
              </a:rPr>
              <a:t>https://www.raspberrypi.org/</a:t>
            </a:r>
            <a:r>
              <a:rPr lang="en-US" altLang="ko-KR" sz="1050" dirty="0"/>
              <a:t>)</a:t>
            </a:r>
            <a:endParaRPr lang="ko-KR" altLang="en-US" sz="10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버전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모델 </a:t>
            </a:r>
            <a:r>
              <a:rPr lang="en-US" altLang="ko-KR" dirty="0" smtClean="0"/>
              <a:t>B,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3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B </a:t>
            </a:r>
            <a:r>
              <a:rPr lang="ko-KR" altLang="en-US" dirty="0" smtClean="0"/>
              <a:t>출시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44156"/>
              </p:ext>
            </p:extLst>
          </p:nvPr>
        </p:nvGraphicFramePr>
        <p:xfrm>
          <a:off x="797866" y="1884868"/>
          <a:ext cx="7581511" cy="446664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4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4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9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9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6148">
                <a:tc rowSpan="2"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</a:rPr>
                        <a:t>항 목</a:t>
                      </a:r>
                      <a:endParaRPr lang="ko-KR" sz="18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Raspberry Pi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Model B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Raspberry Pi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Model B+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Raspberry Pi 2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Model B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Raspberry Pi 3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Model B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0755"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Soc</a:t>
                      </a:r>
                      <a:endParaRPr lang="ko-KR" sz="18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(System of Chip)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BCM2835 Arm-11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600MHz Single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( 32bit )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BCM2836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Coretex-A7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900MHz Quad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( 32bit )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BCM2837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Coretex-A53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1.2GHz Quad</a:t>
                      </a:r>
                      <a:endParaRPr lang="ko-KR" sz="1600" dirty="0">
                        <a:effectLst/>
                      </a:endParaRPr>
                    </a:p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( 64bit )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858"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RAM</a:t>
                      </a:r>
                      <a:endParaRPr lang="ko-KR" sz="18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>
                          <a:effectLst/>
                        </a:rPr>
                        <a:t>512 MB</a:t>
                      </a:r>
                      <a:endParaRPr lang="ko-KR" sz="160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 GB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837"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VIDEO</a:t>
                      </a:r>
                      <a:endParaRPr lang="ko-KR" sz="18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Broadcom Dual Video Core</a:t>
                      </a:r>
                      <a:r>
                        <a:rPr lang="ko-KR" sz="1200" dirty="0">
                          <a:effectLst/>
                        </a:rPr>
                        <a:t>Ⅳ</a:t>
                      </a:r>
                      <a:r>
                        <a:rPr lang="ko-KR" sz="1200" baseline="30000" dirty="0">
                          <a:effectLst/>
                        </a:rPr>
                        <a:t>Ⓡ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617"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ISA</a:t>
                      </a:r>
                      <a:endParaRPr lang="ko-KR" sz="18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>
                          <a:effectLst/>
                        </a:rPr>
                        <a:t>ARM v6</a:t>
                      </a:r>
                      <a:endParaRPr lang="ko-KR" sz="160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>
                          <a:effectLst/>
                        </a:rPr>
                        <a:t>ARM v7</a:t>
                      </a:r>
                      <a:endParaRPr lang="ko-KR" sz="160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ARM v8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163"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Ethernet</a:t>
                      </a:r>
                      <a:endParaRPr lang="ko-KR" sz="18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10/100M1 Port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515"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USB</a:t>
                      </a:r>
                      <a:endParaRPr lang="ko-KR" sz="18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>
                          <a:effectLst/>
                        </a:rPr>
                        <a:t>USB 2.0 2 Port</a:t>
                      </a:r>
                      <a:endParaRPr lang="ko-KR" sz="160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USB 2.0 4 Port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428"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Wi-Fi</a:t>
                      </a:r>
                      <a:endParaRPr lang="ko-KR" sz="18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ko-KR" sz="160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802.11n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98"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Bluetooth</a:t>
                      </a:r>
                      <a:endParaRPr lang="ko-KR" sz="18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X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" marR="457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85"/>
                        </a:spcAft>
                      </a:pPr>
                      <a:r>
                        <a:rPr lang="en-US" sz="1200" dirty="0">
                          <a:effectLst/>
                        </a:rPr>
                        <a:t>4.1 BLE</a:t>
                      </a:r>
                      <a:endParaRPr lang="ko-KR" sz="1600" dirty="0"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627784" y="1915834"/>
            <a:ext cx="5572782" cy="673816"/>
            <a:chOff x="3492712" y="1739475"/>
            <a:chExt cx="5737467" cy="685854"/>
          </a:xfrm>
        </p:grpSpPr>
        <p:pic>
          <p:nvPicPr>
            <p:cNvPr id="1036" name="그림 66" descr="파일:RPi M B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2" r="8884"/>
            <a:stretch/>
          </p:blipFill>
          <p:spPr bwMode="auto">
            <a:xfrm>
              <a:off x="3492712" y="1739475"/>
              <a:ext cx="987549" cy="652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그림 67" descr="RPi_M_B%2B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7" r="8985"/>
            <a:stretch/>
          </p:blipFill>
          <p:spPr bwMode="auto">
            <a:xfrm>
              <a:off x="5016599" y="1751513"/>
              <a:ext cx="942975" cy="62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그림 68" descr="raspberry pi2에 대한 이미지 검색결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2" t="10151" r="11099" b="4651"/>
            <a:stretch/>
          </p:blipFill>
          <p:spPr bwMode="auto">
            <a:xfrm>
              <a:off x="6651476" y="1739475"/>
              <a:ext cx="990600" cy="640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그림 74" descr="https://cdn.infoq.com/statics_s2_20160414-0116u1/resource/news/2016/02/raspberry-pi-3/en/resources/24914484549_c6281a9946_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398" y="1739475"/>
              <a:ext cx="1028781" cy="685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140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Micro SD </a:t>
            </a:r>
            <a:r>
              <a:rPr lang="ko-KR" altLang="en-US" dirty="0" smtClean="0"/>
              <a:t>카드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최소 </a:t>
            </a:r>
            <a:r>
              <a:rPr lang="en-US" altLang="ko-KR" dirty="0" smtClean="0"/>
              <a:t>4GB, </a:t>
            </a:r>
            <a:r>
              <a:rPr lang="ko-KR" altLang="en-US" dirty="0" smtClean="0"/>
              <a:t>권장 </a:t>
            </a:r>
            <a:r>
              <a:rPr lang="en-US" altLang="ko-KR" dirty="0" smtClean="0"/>
              <a:t>8GB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HDMI Port</a:t>
            </a:r>
          </a:p>
          <a:p>
            <a:pPr lvl="1"/>
            <a:r>
              <a:rPr lang="en-US" altLang="ko-KR" dirty="0" smtClean="0"/>
              <a:t>USB 2.0 Port</a:t>
            </a:r>
          </a:p>
          <a:p>
            <a:pPr lvl="1"/>
            <a:r>
              <a:rPr lang="en-US" altLang="ko-KR" dirty="0" smtClean="0"/>
              <a:t>LAN Port</a:t>
            </a:r>
          </a:p>
          <a:p>
            <a:pPr lvl="1"/>
            <a:r>
              <a:rPr lang="en-US" altLang="ko-KR" dirty="0" smtClean="0"/>
              <a:t>GPIO 40 Pin</a:t>
            </a:r>
          </a:p>
          <a:p>
            <a:pPr lvl="1"/>
            <a:r>
              <a:rPr lang="en-US" altLang="ko-KR" dirty="0" smtClean="0"/>
              <a:t>5V </a:t>
            </a:r>
            <a:r>
              <a:rPr lang="ko-KR" altLang="en-US" dirty="0" smtClean="0"/>
              <a:t>전압 </a:t>
            </a:r>
            <a:r>
              <a:rPr lang="en-US" altLang="ko-KR" dirty="0" smtClean="0"/>
              <a:t>(Micro USB B Type)</a:t>
            </a:r>
          </a:p>
          <a:p>
            <a:pPr lvl="1"/>
            <a:r>
              <a:rPr lang="en-US" altLang="ko-KR" dirty="0" smtClean="0"/>
              <a:t>Wi-Fi &amp; Bluetooth (only 3B Model)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11" name="그림 10" descr="C:\Users\Administrator\Desktop\라즈베리파이 구조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8629"/>
            <a:ext cx="4566964" cy="301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C:\Users\Administrator\Desktop\라즈베리파이 구조 뒷면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92" y="3652304"/>
            <a:ext cx="3960440" cy="2584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0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87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준비물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라즈베리파이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마이크로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케이블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전원용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USB </a:t>
            </a:r>
            <a:r>
              <a:rPr lang="ko-KR" altLang="en-US" dirty="0" smtClean="0"/>
              <a:t>전원 어댑터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전원용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HDMI </a:t>
            </a:r>
            <a:r>
              <a:rPr lang="ko-KR" altLang="en-US" dirty="0" smtClean="0"/>
              <a:t>케이블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HDMI </a:t>
            </a:r>
            <a:r>
              <a:rPr lang="ko-KR" altLang="en-US" dirty="0" smtClean="0"/>
              <a:t>디스플레이 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저장용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최소 </a:t>
            </a:r>
            <a:r>
              <a:rPr lang="en-US" altLang="ko-KR" dirty="0" smtClean="0"/>
              <a:t>8GB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SD</a:t>
            </a:r>
            <a:r>
              <a:rPr lang="ko-KR" altLang="en-US" dirty="0" smtClean="0"/>
              <a:t>카드 어댑터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USB </a:t>
            </a:r>
            <a:r>
              <a:rPr lang="ko-KR" altLang="en-US" dirty="0" smtClean="0"/>
              <a:t>키보드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마우스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" name="그림 4" descr="C:\Users\Administrator\Desktop\준비물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539" y="3009156"/>
            <a:ext cx="5311304" cy="337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87" y="71414"/>
            <a:ext cx="8353425" cy="582594"/>
          </a:xfrm>
        </p:spPr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리눅스란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운영체제의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사용은 </a:t>
            </a:r>
            <a:r>
              <a:rPr lang="ko-KR" altLang="en-US" dirty="0" err="1" smtClean="0"/>
              <a:t>오픈소스를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레드햇</a:t>
            </a:r>
            <a:r>
              <a:rPr lang="ko-KR" altLang="en-US" dirty="0" smtClean="0"/>
              <a:t> 계열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유료 기술지원 기업용 </a:t>
            </a:r>
            <a:r>
              <a:rPr lang="ko-KR" altLang="en-US" dirty="0" err="1" smtClean="0"/>
              <a:t>레드햇</a:t>
            </a:r>
            <a:r>
              <a:rPr lang="ko-KR" altLang="en-US" dirty="0" smtClean="0"/>
              <a:t> 엔터프라이즈 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페도라</a:t>
            </a:r>
            <a:r>
              <a:rPr lang="ko-KR" altLang="en-US" dirty="0" smtClean="0"/>
              <a:t> 프로젝트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최신기술과 안정적이고 전문적인 </a:t>
            </a:r>
            <a:r>
              <a:rPr lang="ko-KR" altLang="en-US" dirty="0" err="1" smtClean="0"/>
              <a:t>리눅스</a:t>
            </a:r>
            <a:endParaRPr lang="en-US" altLang="ko-KR" dirty="0"/>
          </a:p>
          <a:p>
            <a:pPr lvl="2"/>
            <a:r>
              <a:rPr lang="ko-KR" altLang="en-US" dirty="0" err="1" smtClean="0"/>
              <a:t>데비안</a:t>
            </a:r>
            <a:r>
              <a:rPr lang="ko-KR" altLang="en-US" dirty="0" smtClean="0"/>
              <a:t> 계열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패키지 설치 및 단순한 업데이트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패키지 매니저인 </a:t>
            </a:r>
            <a:r>
              <a:rPr lang="en-US" altLang="ko-KR" dirty="0" smtClean="0"/>
              <a:t>apt</a:t>
            </a:r>
            <a:r>
              <a:rPr lang="ko-KR" altLang="en-US" dirty="0" smtClean="0"/>
              <a:t>를 이용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우분</a:t>
            </a:r>
            <a:r>
              <a:rPr lang="ko-KR" altLang="en-US" dirty="0" err="1"/>
              <a:t>투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그림 5" descr="레드햇에 대한 이미지 검색결과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64" y="4994711"/>
            <a:ext cx="280352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데비안에 대한 이미지 검색결과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904858"/>
            <a:ext cx="1905000" cy="107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12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.09.12 edg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</TotalTime>
  <Words>631</Words>
  <Application>Microsoft Office PowerPoint</Application>
  <PresentationFormat>화면 슬라이드 쇼(4:3)</PresentationFormat>
  <Paragraphs>185</Paragraphs>
  <Slides>21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HY견고딕</vt:lpstr>
      <vt:lpstr>맑은 고딕</vt:lpstr>
      <vt:lpstr>Arial</vt:lpstr>
      <vt:lpstr>Calibri</vt:lpstr>
      <vt:lpstr>Times New Roman</vt:lpstr>
      <vt:lpstr>Wingdings</vt:lpstr>
      <vt:lpstr>2016.09.12 edge theme</vt:lpstr>
      <vt:lpstr>바인드소프트</vt:lpstr>
      <vt:lpstr>라즈베리파이 소개</vt:lpstr>
      <vt:lpstr>라즈베리파이란?</vt:lpstr>
      <vt:lpstr>라즈베리파이란?</vt:lpstr>
      <vt:lpstr>라즈베리파이란?</vt:lpstr>
      <vt:lpstr>라즈베리파이란?</vt:lpstr>
      <vt:lpstr>라즈베리파이란?</vt:lpstr>
      <vt:lpstr>라즈베리파이 시작하기</vt:lpstr>
      <vt:lpstr>라즈베리파이 시작하기</vt:lpstr>
      <vt:lpstr>라즈베리파이 시작하기</vt:lpstr>
      <vt:lpstr>라즈베리파이 시작하기</vt:lpstr>
      <vt:lpstr>라즈베리파이 시작하기</vt:lpstr>
      <vt:lpstr>라즈베리파이 시작하기</vt:lpstr>
      <vt:lpstr>라즈베리파이 시작하기</vt:lpstr>
      <vt:lpstr>라즈베리파이 시작하기</vt:lpstr>
      <vt:lpstr>라즈베리파이 시작하기</vt:lpstr>
      <vt:lpstr>라즈베리파이 시작하기</vt:lpstr>
      <vt:lpstr>라즈베리파이 시작하기</vt:lpstr>
      <vt:lpstr>라즈베리파이 시작하기</vt:lpstr>
      <vt:lpstr>라즈베리파이 시작하기</vt:lpstr>
      <vt:lpstr>라즈베리파이 시작하기</vt:lpstr>
      <vt:lpstr>라즈베리파이 시작하기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Sugil</cp:lastModifiedBy>
  <cp:revision>76</cp:revision>
  <dcterms:created xsi:type="dcterms:W3CDTF">2006-10-05T04:04:58Z</dcterms:created>
  <dcterms:modified xsi:type="dcterms:W3CDTF">2023-05-02T19:31:51Z</dcterms:modified>
</cp:coreProperties>
</file>